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4" r:id="rId12"/>
    <p:sldId id="266" r:id="rId13"/>
    <p:sldId id="267"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72" d="100"/>
          <a:sy n="72" d="100"/>
        </p:scale>
        <p:origin x="5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8E8B3-948D-4553-AB02-47F172C4C5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08084AD-33FC-4AD9-B015-A32AD44191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FDF0E4A-6F32-4E11-A5EB-BF33F7290533}"/>
              </a:ext>
            </a:extLst>
          </p:cNvPr>
          <p:cNvSpPr>
            <a:spLocks noGrp="1"/>
          </p:cNvSpPr>
          <p:nvPr>
            <p:ph type="dt" sz="half" idx="10"/>
          </p:nvPr>
        </p:nvSpPr>
        <p:spPr/>
        <p:txBody>
          <a:bodyPr/>
          <a:lstStyle/>
          <a:p>
            <a:fld id="{C2EBF0D0-EF50-47DA-A71F-06DC6E0A844B}" type="datetimeFigureOut">
              <a:rPr lang="en-GB" smtClean="0"/>
              <a:t>15/01/2020</a:t>
            </a:fld>
            <a:endParaRPr lang="en-GB"/>
          </a:p>
        </p:txBody>
      </p:sp>
      <p:sp>
        <p:nvSpPr>
          <p:cNvPr id="5" name="Footer Placeholder 4">
            <a:extLst>
              <a:ext uri="{FF2B5EF4-FFF2-40B4-BE49-F238E27FC236}">
                <a16:creationId xmlns:a16="http://schemas.microsoft.com/office/drawing/2014/main" id="{72993462-9848-4E1B-A3B7-C1677148FE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9D271D-975A-4234-B737-2CDFE42D6D03}"/>
              </a:ext>
            </a:extLst>
          </p:cNvPr>
          <p:cNvSpPr>
            <a:spLocks noGrp="1"/>
          </p:cNvSpPr>
          <p:nvPr>
            <p:ph type="sldNum" sz="quarter" idx="12"/>
          </p:nvPr>
        </p:nvSpPr>
        <p:spPr/>
        <p:txBody>
          <a:bodyPr/>
          <a:lstStyle/>
          <a:p>
            <a:fld id="{12866410-1D49-4613-9E6D-FFD7FA8607C2}" type="slidenum">
              <a:rPr lang="en-GB" smtClean="0"/>
              <a:t>‹#›</a:t>
            </a:fld>
            <a:endParaRPr lang="en-GB"/>
          </a:p>
        </p:txBody>
      </p:sp>
    </p:spTree>
    <p:extLst>
      <p:ext uri="{BB962C8B-B14F-4D97-AF65-F5344CB8AC3E}">
        <p14:creationId xmlns:p14="http://schemas.microsoft.com/office/powerpoint/2010/main" val="184785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1C1DA-D004-401E-BD61-6105B5634FB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5E0778-FE39-46DB-8D82-CFA5EEA103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17179C-440D-40A7-B4B8-BDD51EFCAA6C}"/>
              </a:ext>
            </a:extLst>
          </p:cNvPr>
          <p:cNvSpPr>
            <a:spLocks noGrp="1"/>
          </p:cNvSpPr>
          <p:nvPr>
            <p:ph type="dt" sz="half" idx="10"/>
          </p:nvPr>
        </p:nvSpPr>
        <p:spPr/>
        <p:txBody>
          <a:bodyPr/>
          <a:lstStyle/>
          <a:p>
            <a:fld id="{C2EBF0D0-EF50-47DA-A71F-06DC6E0A844B}" type="datetimeFigureOut">
              <a:rPr lang="en-GB" smtClean="0"/>
              <a:t>15/01/2020</a:t>
            </a:fld>
            <a:endParaRPr lang="en-GB"/>
          </a:p>
        </p:txBody>
      </p:sp>
      <p:sp>
        <p:nvSpPr>
          <p:cNvPr id="5" name="Footer Placeholder 4">
            <a:extLst>
              <a:ext uri="{FF2B5EF4-FFF2-40B4-BE49-F238E27FC236}">
                <a16:creationId xmlns:a16="http://schemas.microsoft.com/office/drawing/2014/main" id="{5D9C7FB1-40FA-4A16-9F14-F46A0C8EB8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9FCA04-3BD3-4DE4-995A-1B215C2EE7F4}"/>
              </a:ext>
            </a:extLst>
          </p:cNvPr>
          <p:cNvSpPr>
            <a:spLocks noGrp="1"/>
          </p:cNvSpPr>
          <p:nvPr>
            <p:ph type="sldNum" sz="quarter" idx="12"/>
          </p:nvPr>
        </p:nvSpPr>
        <p:spPr/>
        <p:txBody>
          <a:bodyPr/>
          <a:lstStyle/>
          <a:p>
            <a:fld id="{12866410-1D49-4613-9E6D-FFD7FA8607C2}" type="slidenum">
              <a:rPr lang="en-GB" smtClean="0"/>
              <a:t>‹#›</a:t>
            </a:fld>
            <a:endParaRPr lang="en-GB"/>
          </a:p>
        </p:txBody>
      </p:sp>
    </p:spTree>
    <p:extLst>
      <p:ext uri="{BB962C8B-B14F-4D97-AF65-F5344CB8AC3E}">
        <p14:creationId xmlns:p14="http://schemas.microsoft.com/office/powerpoint/2010/main" val="1639922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798860-EDB5-49A0-9641-098F785FC72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1E6EACE-9A6B-4BE8-8223-774724A65E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F7852B-CF7B-41CD-B0D9-DD32DD9728B0}"/>
              </a:ext>
            </a:extLst>
          </p:cNvPr>
          <p:cNvSpPr>
            <a:spLocks noGrp="1"/>
          </p:cNvSpPr>
          <p:nvPr>
            <p:ph type="dt" sz="half" idx="10"/>
          </p:nvPr>
        </p:nvSpPr>
        <p:spPr/>
        <p:txBody>
          <a:bodyPr/>
          <a:lstStyle/>
          <a:p>
            <a:fld id="{C2EBF0D0-EF50-47DA-A71F-06DC6E0A844B}" type="datetimeFigureOut">
              <a:rPr lang="en-GB" smtClean="0"/>
              <a:t>15/01/2020</a:t>
            </a:fld>
            <a:endParaRPr lang="en-GB"/>
          </a:p>
        </p:txBody>
      </p:sp>
      <p:sp>
        <p:nvSpPr>
          <p:cNvPr id="5" name="Footer Placeholder 4">
            <a:extLst>
              <a:ext uri="{FF2B5EF4-FFF2-40B4-BE49-F238E27FC236}">
                <a16:creationId xmlns:a16="http://schemas.microsoft.com/office/drawing/2014/main" id="{CBF18EA7-3819-4C1F-9121-C57E5602CA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863FE1-CF6A-4E72-B7BF-2DEB52074282}"/>
              </a:ext>
            </a:extLst>
          </p:cNvPr>
          <p:cNvSpPr>
            <a:spLocks noGrp="1"/>
          </p:cNvSpPr>
          <p:nvPr>
            <p:ph type="sldNum" sz="quarter" idx="12"/>
          </p:nvPr>
        </p:nvSpPr>
        <p:spPr/>
        <p:txBody>
          <a:bodyPr/>
          <a:lstStyle/>
          <a:p>
            <a:fld id="{12866410-1D49-4613-9E6D-FFD7FA8607C2}" type="slidenum">
              <a:rPr lang="en-GB" smtClean="0"/>
              <a:t>‹#›</a:t>
            </a:fld>
            <a:endParaRPr lang="en-GB"/>
          </a:p>
        </p:txBody>
      </p:sp>
    </p:spTree>
    <p:extLst>
      <p:ext uri="{BB962C8B-B14F-4D97-AF65-F5344CB8AC3E}">
        <p14:creationId xmlns:p14="http://schemas.microsoft.com/office/powerpoint/2010/main" val="721400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6A37C-2879-4628-9B13-7B98FA6AC0D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23DC9D3-8EA2-408E-8E63-B1F35FC896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3C04D9-AEF0-4E51-95BB-69D29F68CE62}"/>
              </a:ext>
            </a:extLst>
          </p:cNvPr>
          <p:cNvSpPr>
            <a:spLocks noGrp="1"/>
          </p:cNvSpPr>
          <p:nvPr>
            <p:ph type="dt" sz="half" idx="10"/>
          </p:nvPr>
        </p:nvSpPr>
        <p:spPr/>
        <p:txBody>
          <a:bodyPr/>
          <a:lstStyle/>
          <a:p>
            <a:fld id="{C2EBF0D0-EF50-47DA-A71F-06DC6E0A844B}" type="datetimeFigureOut">
              <a:rPr lang="en-GB" smtClean="0"/>
              <a:t>15/01/2020</a:t>
            </a:fld>
            <a:endParaRPr lang="en-GB"/>
          </a:p>
        </p:txBody>
      </p:sp>
      <p:sp>
        <p:nvSpPr>
          <p:cNvPr id="5" name="Footer Placeholder 4">
            <a:extLst>
              <a:ext uri="{FF2B5EF4-FFF2-40B4-BE49-F238E27FC236}">
                <a16:creationId xmlns:a16="http://schemas.microsoft.com/office/drawing/2014/main" id="{416034AB-9A6C-4539-BB58-8ADA2E0BA7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87FCCB-75E6-4D18-B629-7EDBDA7B59C5}"/>
              </a:ext>
            </a:extLst>
          </p:cNvPr>
          <p:cNvSpPr>
            <a:spLocks noGrp="1"/>
          </p:cNvSpPr>
          <p:nvPr>
            <p:ph type="sldNum" sz="quarter" idx="12"/>
          </p:nvPr>
        </p:nvSpPr>
        <p:spPr/>
        <p:txBody>
          <a:bodyPr/>
          <a:lstStyle/>
          <a:p>
            <a:fld id="{12866410-1D49-4613-9E6D-FFD7FA8607C2}" type="slidenum">
              <a:rPr lang="en-GB" smtClean="0"/>
              <a:t>‹#›</a:t>
            </a:fld>
            <a:endParaRPr lang="en-GB"/>
          </a:p>
        </p:txBody>
      </p:sp>
    </p:spTree>
    <p:extLst>
      <p:ext uri="{BB962C8B-B14F-4D97-AF65-F5344CB8AC3E}">
        <p14:creationId xmlns:p14="http://schemas.microsoft.com/office/powerpoint/2010/main" val="169207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62D5D-451C-4918-B359-C7B5472311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CEA59FF-5071-4CE0-9CFD-898D5E5898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D92981-71F1-4855-9233-D9D51620CDF8}"/>
              </a:ext>
            </a:extLst>
          </p:cNvPr>
          <p:cNvSpPr>
            <a:spLocks noGrp="1"/>
          </p:cNvSpPr>
          <p:nvPr>
            <p:ph type="dt" sz="half" idx="10"/>
          </p:nvPr>
        </p:nvSpPr>
        <p:spPr/>
        <p:txBody>
          <a:bodyPr/>
          <a:lstStyle/>
          <a:p>
            <a:fld id="{C2EBF0D0-EF50-47DA-A71F-06DC6E0A844B}" type="datetimeFigureOut">
              <a:rPr lang="en-GB" smtClean="0"/>
              <a:t>15/01/2020</a:t>
            </a:fld>
            <a:endParaRPr lang="en-GB"/>
          </a:p>
        </p:txBody>
      </p:sp>
      <p:sp>
        <p:nvSpPr>
          <p:cNvPr id="5" name="Footer Placeholder 4">
            <a:extLst>
              <a:ext uri="{FF2B5EF4-FFF2-40B4-BE49-F238E27FC236}">
                <a16:creationId xmlns:a16="http://schemas.microsoft.com/office/drawing/2014/main" id="{CB3747F6-7B2E-42FD-8E4A-B7F927886F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EF3417-D001-4D08-919C-09B0FEBA5B0E}"/>
              </a:ext>
            </a:extLst>
          </p:cNvPr>
          <p:cNvSpPr>
            <a:spLocks noGrp="1"/>
          </p:cNvSpPr>
          <p:nvPr>
            <p:ph type="sldNum" sz="quarter" idx="12"/>
          </p:nvPr>
        </p:nvSpPr>
        <p:spPr/>
        <p:txBody>
          <a:bodyPr/>
          <a:lstStyle/>
          <a:p>
            <a:fld id="{12866410-1D49-4613-9E6D-FFD7FA8607C2}" type="slidenum">
              <a:rPr lang="en-GB" smtClean="0"/>
              <a:t>‹#›</a:t>
            </a:fld>
            <a:endParaRPr lang="en-GB"/>
          </a:p>
        </p:txBody>
      </p:sp>
    </p:spTree>
    <p:extLst>
      <p:ext uri="{BB962C8B-B14F-4D97-AF65-F5344CB8AC3E}">
        <p14:creationId xmlns:p14="http://schemas.microsoft.com/office/powerpoint/2010/main" val="2021190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1C53B-A129-4A89-B590-9A6A29D3970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901198-9D18-42AA-8F49-49BB277DD4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A6A3E6C-FAB5-46CF-8EE9-83886D9EF0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BC5A2AA-36CD-47D4-8292-ED505ED6C528}"/>
              </a:ext>
            </a:extLst>
          </p:cNvPr>
          <p:cNvSpPr>
            <a:spLocks noGrp="1"/>
          </p:cNvSpPr>
          <p:nvPr>
            <p:ph type="dt" sz="half" idx="10"/>
          </p:nvPr>
        </p:nvSpPr>
        <p:spPr/>
        <p:txBody>
          <a:bodyPr/>
          <a:lstStyle/>
          <a:p>
            <a:fld id="{C2EBF0D0-EF50-47DA-A71F-06DC6E0A844B}" type="datetimeFigureOut">
              <a:rPr lang="en-GB" smtClean="0"/>
              <a:t>15/01/2020</a:t>
            </a:fld>
            <a:endParaRPr lang="en-GB"/>
          </a:p>
        </p:txBody>
      </p:sp>
      <p:sp>
        <p:nvSpPr>
          <p:cNvPr id="6" name="Footer Placeholder 5">
            <a:extLst>
              <a:ext uri="{FF2B5EF4-FFF2-40B4-BE49-F238E27FC236}">
                <a16:creationId xmlns:a16="http://schemas.microsoft.com/office/drawing/2014/main" id="{42BFDAFE-E534-439E-8A56-8AE21CDFC7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6A2A17-109F-43AF-B19A-CDA340CB9894}"/>
              </a:ext>
            </a:extLst>
          </p:cNvPr>
          <p:cNvSpPr>
            <a:spLocks noGrp="1"/>
          </p:cNvSpPr>
          <p:nvPr>
            <p:ph type="sldNum" sz="quarter" idx="12"/>
          </p:nvPr>
        </p:nvSpPr>
        <p:spPr/>
        <p:txBody>
          <a:bodyPr/>
          <a:lstStyle/>
          <a:p>
            <a:fld id="{12866410-1D49-4613-9E6D-FFD7FA8607C2}" type="slidenum">
              <a:rPr lang="en-GB" smtClean="0"/>
              <a:t>‹#›</a:t>
            </a:fld>
            <a:endParaRPr lang="en-GB"/>
          </a:p>
        </p:txBody>
      </p:sp>
    </p:spTree>
    <p:extLst>
      <p:ext uri="{BB962C8B-B14F-4D97-AF65-F5344CB8AC3E}">
        <p14:creationId xmlns:p14="http://schemas.microsoft.com/office/powerpoint/2010/main" val="201850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99BEF-37DB-4180-88F1-10117451514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0A848D5-FAF7-4622-8959-357418F7C9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585AE4-F7CE-402C-BA12-8268BCED77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CC402A0-8000-4665-8306-AE2B6845B3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99F4A-589D-4EE4-A9F4-4231AF43EA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1B74D2D-B7C6-4821-AB25-D329F17A0169}"/>
              </a:ext>
            </a:extLst>
          </p:cNvPr>
          <p:cNvSpPr>
            <a:spLocks noGrp="1"/>
          </p:cNvSpPr>
          <p:nvPr>
            <p:ph type="dt" sz="half" idx="10"/>
          </p:nvPr>
        </p:nvSpPr>
        <p:spPr/>
        <p:txBody>
          <a:bodyPr/>
          <a:lstStyle/>
          <a:p>
            <a:fld id="{C2EBF0D0-EF50-47DA-A71F-06DC6E0A844B}" type="datetimeFigureOut">
              <a:rPr lang="en-GB" smtClean="0"/>
              <a:t>15/01/2020</a:t>
            </a:fld>
            <a:endParaRPr lang="en-GB"/>
          </a:p>
        </p:txBody>
      </p:sp>
      <p:sp>
        <p:nvSpPr>
          <p:cNvPr id="8" name="Footer Placeholder 7">
            <a:extLst>
              <a:ext uri="{FF2B5EF4-FFF2-40B4-BE49-F238E27FC236}">
                <a16:creationId xmlns:a16="http://schemas.microsoft.com/office/drawing/2014/main" id="{E201E20B-A7D5-4329-8D18-A9A678E35E6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A47AD83-1597-4418-BDFF-998BCB12442C}"/>
              </a:ext>
            </a:extLst>
          </p:cNvPr>
          <p:cNvSpPr>
            <a:spLocks noGrp="1"/>
          </p:cNvSpPr>
          <p:nvPr>
            <p:ph type="sldNum" sz="quarter" idx="12"/>
          </p:nvPr>
        </p:nvSpPr>
        <p:spPr/>
        <p:txBody>
          <a:bodyPr/>
          <a:lstStyle/>
          <a:p>
            <a:fld id="{12866410-1D49-4613-9E6D-FFD7FA8607C2}" type="slidenum">
              <a:rPr lang="en-GB" smtClean="0"/>
              <a:t>‹#›</a:t>
            </a:fld>
            <a:endParaRPr lang="en-GB"/>
          </a:p>
        </p:txBody>
      </p:sp>
    </p:spTree>
    <p:extLst>
      <p:ext uri="{BB962C8B-B14F-4D97-AF65-F5344CB8AC3E}">
        <p14:creationId xmlns:p14="http://schemas.microsoft.com/office/powerpoint/2010/main" val="1735728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98868-BE76-4E82-8A1C-3BF2F5409F3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FAA921F-52AF-47D2-A210-17A1A5104F58}"/>
              </a:ext>
            </a:extLst>
          </p:cNvPr>
          <p:cNvSpPr>
            <a:spLocks noGrp="1"/>
          </p:cNvSpPr>
          <p:nvPr>
            <p:ph type="dt" sz="half" idx="10"/>
          </p:nvPr>
        </p:nvSpPr>
        <p:spPr/>
        <p:txBody>
          <a:bodyPr/>
          <a:lstStyle/>
          <a:p>
            <a:fld id="{C2EBF0D0-EF50-47DA-A71F-06DC6E0A844B}" type="datetimeFigureOut">
              <a:rPr lang="en-GB" smtClean="0"/>
              <a:t>15/01/2020</a:t>
            </a:fld>
            <a:endParaRPr lang="en-GB"/>
          </a:p>
        </p:txBody>
      </p:sp>
      <p:sp>
        <p:nvSpPr>
          <p:cNvPr id="4" name="Footer Placeholder 3">
            <a:extLst>
              <a:ext uri="{FF2B5EF4-FFF2-40B4-BE49-F238E27FC236}">
                <a16:creationId xmlns:a16="http://schemas.microsoft.com/office/drawing/2014/main" id="{3621C5C6-FD2F-4FD8-B801-39AE9B3D5D5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68C89E3-18B6-4995-A27C-9E1EBD404992}"/>
              </a:ext>
            </a:extLst>
          </p:cNvPr>
          <p:cNvSpPr>
            <a:spLocks noGrp="1"/>
          </p:cNvSpPr>
          <p:nvPr>
            <p:ph type="sldNum" sz="quarter" idx="12"/>
          </p:nvPr>
        </p:nvSpPr>
        <p:spPr/>
        <p:txBody>
          <a:bodyPr/>
          <a:lstStyle/>
          <a:p>
            <a:fld id="{12866410-1D49-4613-9E6D-FFD7FA8607C2}" type="slidenum">
              <a:rPr lang="en-GB" smtClean="0"/>
              <a:t>‹#›</a:t>
            </a:fld>
            <a:endParaRPr lang="en-GB"/>
          </a:p>
        </p:txBody>
      </p:sp>
    </p:spTree>
    <p:extLst>
      <p:ext uri="{BB962C8B-B14F-4D97-AF65-F5344CB8AC3E}">
        <p14:creationId xmlns:p14="http://schemas.microsoft.com/office/powerpoint/2010/main" val="187304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F6998F-E64E-43C8-9DBF-A145368B8847}"/>
              </a:ext>
            </a:extLst>
          </p:cNvPr>
          <p:cNvSpPr>
            <a:spLocks noGrp="1"/>
          </p:cNvSpPr>
          <p:nvPr>
            <p:ph type="dt" sz="half" idx="10"/>
          </p:nvPr>
        </p:nvSpPr>
        <p:spPr/>
        <p:txBody>
          <a:bodyPr/>
          <a:lstStyle/>
          <a:p>
            <a:fld id="{C2EBF0D0-EF50-47DA-A71F-06DC6E0A844B}" type="datetimeFigureOut">
              <a:rPr lang="en-GB" smtClean="0"/>
              <a:t>15/01/2020</a:t>
            </a:fld>
            <a:endParaRPr lang="en-GB"/>
          </a:p>
        </p:txBody>
      </p:sp>
      <p:sp>
        <p:nvSpPr>
          <p:cNvPr id="3" name="Footer Placeholder 2">
            <a:extLst>
              <a:ext uri="{FF2B5EF4-FFF2-40B4-BE49-F238E27FC236}">
                <a16:creationId xmlns:a16="http://schemas.microsoft.com/office/drawing/2014/main" id="{665F9E7A-1C4A-4F37-8ECC-44E1DCC090B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A35A9E8-FD1A-4F64-9997-C926ED15BE54}"/>
              </a:ext>
            </a:extLst>
          </p:cNvPr>
          <p:cNvSpPr>
            <a:spLocks noGrp="1"/>
          </p:cNvSpPr>
          <p:nvPr>
            <p:ph type="sldNum" sz="quarter" idx="12"/>
          </p:nvPr>
        </p:nvSpPr>
        <p:spPr/>
        <p:txBody>
          <a:bodyPr/>
          <a:lstStyle/>
          <a:p>
            <a:fld id="{12866410-1D49-4613-9E6D-FFD7FA8607C2}" type="slidenum">
              <a:rPr lang="en-GB" smtClean="0"/>
              <a:t>‹#›</a:t>
            </a:fld>
            <a:endParaRPr lang="en-GB"/>
          </a:p>
        </p:txBody>
      </p:sp>
    </p:spTree>
    <p:extLst>
      <p:ext uri="{BB962C8B-B14F-4D97-AF65-F5344CB8AC3E}">
        <p14:creationId xmlns:p14="http://schemas.microsoft.com/office/powerpoint/2010/main" val="925402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65C6-8DEC-4466-A261-FAD38BF0DA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34AACDD-C1F3-435C-AC52-734C539DAD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0738D13-B7E3-4834-99DA-F0A654D34B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998D6F-40E6-4400-AC1B-8DB080869F67}"/>
              </a:ext>
            </a:extLst>
          </p:cNvPr>
          <p:cNvSpPr>
            <a:spLocks noGrp="1"/>
          </p:cNvSpPr>
          <p:nvPr>
            <p:ph type="dt" sz="half" idx="10"/>
          </p:nvPr>
        </p:nvSpPr>
        <p:spPr/>
        <p:txBody>
          <a:bodyPr/>
          <a:lstStyle/>
          <a:p>
            <a:fld id="{C2EBF0D0-EF50-47DA-A71F-06DC6E0A844B}" type="datetimeFigureOut">
              <a:rPr lang="en-GB" smtClean="0"/>
              <a:t>15/01/2020</a:t>
            </a:fld>
            <a:endParaRPr lang="en-GB"/>
          </a:p>
        </p:txBody>
      </p:sp>
      <p:sp>
        <p:nvSpPr>
          <p:cNvPr id="6" name="Footer Placeholder 5">
            <a:extLst>
              <a:ext uri="{FF2B5EF4-FFF2-40B4-BE49-F238E27FC236}">
                <a16:creationId xmlns:a16="http://schemas.microsoft.com/office/drawing/2014/main" id="{EA8C8B26-4AB7-44AC-85EE-1A9CB86BF4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C651A34-6837-4185-A8C5-68C8BF99248B}"/>
              </a:ext>
            </a:extLst>
          </p:cNvPr>
          <p:cNvSpPr>
            <a:spLocks noGrp="1"/>
          </p:cNvSpPr>
          <p:nvPr>
            <p:ph type="sldNum" sz="quarter" idx="12"/>
          </p:nvPr>
        </p:nvSpPr>
        <p:spPr/>
        <p:txBody>
          <a:bodyPr/>
          <a:lstStyle/>
          <a:p>
            <a:fld id="{12866410-1D49-4613-9E6D-FFD7FA8607C2}" type="slidenum">
              <a:rPr lang="en-GB" smtClean="0"/>
              <a:t>‹#›</a:t>
            </a:fld>
            <a:endParaRPr lang="en-GB"/>
          </a:p>
        </p:txBody>
      </p:sp>
    </p:spTree>
    <p:extLst>
      <p:ext uri="{BB962C8B-B14F-4D97-AF65-F5344CB8AC3E}">
        <p14:creationId xmlns:p14="http://schemas.microsoft.com/office/powerpoint/2010/main" val="1373369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F6CE1-FF3E-4B3B-8F0A-7F759D6A60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082FB59-BF76-4B62-9D44-CE86097265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DDF5FFD-64E6-47B4-8738-AD58F009B1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63B939-2E55-4354-9F66-EB033F2B8A3E}"/>
              </a:ext>
            </a:extLst>
          </p:cNvPr>
          <p:cNvSpPr>
            <a:spLocks noGrp="1"/>
          </p:cNvSpPr>
          <p:nvPr>
            <p:ph type="dt" sz="half" idx="10"/>
          </p:nvPr>
        </p:nvSpPr>
        <p:spPr/>
        <p:txBody>
          <a:bodyPr/>
          <a:lstStyle/>
          <a:p>
            <a:fld id="{C2EBF0D0-EF50-47DA-A71F-06DC6E0A844B}" type="datetimeFigureOut">
              <a:rPr lang="en-GB" smtClean="0"/>
              <a:t>15/01/2020</a:t>
            </a:fld>
            <a:endParaRPr lang="en-GB"/>
          </a:p>
        </p:txBody>
      </p:sp>
      <p:sp>
        <p:nvSpPr>
          <p:cNvPr id="6" name="Footer Placeholder 5">
            <a:extLst>
              <a:ext uri="{FF2B5EF4-FFF2-40B4-BE49-F238E27FC236}">
                <a16:creationId xmlns:a16="http://schemas.microsoft.com/office/drawing/2014/main" id="{07DAE66E-E646-4F44-B86A-55EA7900140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3218870-39B2-47C4-B21A-0871E90070D5}"/>
              </a:ext>
            </a:extLst>
          </p:cNvPr>
          <p:cNvSpPr>
            <a:spLocks noGrp="1"/>
          </p:cNvSpPr>
          <p:nvPr>
            <p:ph type="sldNum" sz="quarter" idx="12"/>
          </p:nvPr>
        </p:nvSpPr>
        <p:spPr/>
        <p:txBody>
          <a:bodyPr/>
          <a:lstStyle/>
          <a:p>
            <a:fld id="{12866410-1D49-4613-9E6D-FFD7FA8607C2}" type="slidenum">
              <a:rPr lang="en-GB" smtClean="0"/>
              <a:t>‹#›</a:t>
            </a:fld>
            <a:endParaRPr lang="en-GB"/>
          </a:p>
        </p:txBody>
      </p:sp>
    </p:spTree>
    <p:extLst>
      <p:ext uri="{BB962C8B-B14F-4D97-AF65-F5344CB8AC3E}">
        <p14:creationId xmlns:p14="http://schemas.microsoft.com/office/powerpoint/2010/main" val="87875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AD57F7-977F-4E2B-8C71-8F73695348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34F0D58-7BE3-4558-AF30-800B95E063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B99602E-CF19-47DD-8156-23D4488892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EBF0D0-EF50-47DA-A71F-06DC6E0A844B}" type="datetimeFigureOut">
              <a:rPr lang="en-GB" smtClean="0"/>
              <a:t>15/01/2020</a:t>
            </a:fld>
            <a:endParaRPr lang="en-GB"/>
          </a:p>
        </p:txBody>
      </p:sp>
      <p:sp>
        <p:nvSpPr>
          <p:cNvPr id="5" name="Footer Placeholder 4">
            <a:extLst>
              <a:ext uri="{FF2B5EF4-FFF2-40B4-BE49-F238E27FC236}">
                <a16:creationId xmlns:a16="http://schemas.microsoft.com/office/drawing/2014/main" id="{494C93A5-F3B9-442D-8366-7E52A143A5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12A3C53-E277-4DC1-A937-7DE4C72E41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866410-1D49-4613-9E6D-FFD7FA8607C2}" type="slidenum">
              <a:rPr lang="en-GB" smtClean="0"/>
              <a:t>‹#›</a:t>
            </a:fld>
            <a:endParaRPr lang="en-GB"/>
          </a:p>
        </p:txBody>
      </p:sp>
    </p:spTree>
    <p:extLst>
      <p:ext uri="{BB962C8B-B14F-4D97-AF65-F5344CB8AC3E}">
        <p14:creationId xmlns:p14="http://schemas.microsoft.com/office/powerpoint/2010/main" val="448023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DD0B8-5AF5-46C4-9D94-AB8A300DA800}"/>
              </a:ext>
            </a:extLst>
          </p:cNvPr>
          <p:cNvSpPr>
            <a:spLocks noGrp="1"/>
          </p:cNvSpPr>
          <p:nvPr>
            <p:ph type="ctrTitle"/>
          </p:nvPr>
        </p:nvSpPr>
        <p:spPr/>
        <p:txBody>
          <a:bodyPr/>
          <a:lstStyle/>
          <a:p>
            <a:r>
              <a:rPr lang="en-GB" dirty="0"/>
              <a:t>Emergence of Genres </a:t>
            </a:r>
          </a:p>
        </p:txBody>
      </p:sp>
      <p:sp>
        <p:nvSpPr>
          <p:cNvPr id="3" name="Subtitle 2">
            <a:extLst>
              <a:ext uri="{FF2B5EF4-FFF2-40B4-BE49-F238E27FC236}">
                <a16:creationId xmlns:a16="http://schemas.microsoft.com/office/drawing/2014/main" id="{BDD6334D-6059-430F-A2B1-B9459C319969}"/>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357724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B0933-A1BE-4F75-8464-9CB8B6D0A21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1D19149-E956-4B30-A752-DABBE51E50A2}"/>
              </a:ext>
            </a:extLst>
          </p:cNvPr>
          <p:cNvSpPr>
            <a:spLocks noGrp="1"/>
          </p:cNvSpPr>
          <p:nvPr>
            <p:ph idx="1"/>
          </p:nvPr>
        </p:nvSpPr>
        <p:spPr/>
        <p:txBody>
          <a:bodyPr>
            <a:normAutofit/>
          </a:bodyPr>
          <a:lstStyle/>
          <a:p>
            <a:endParaRPr lang="en-GB" dirty="0"/>
          </a:p>
          <a:p>
            <a:r>
              <a:rPr lang="en-GB" dirty="0"/>
              <a:t>Different academic disciplines </a:t>
            </a:r>
            <a:r>
              <a:rPr lang="en-US" dirty="0"/>
              <a:t>have focused on genres in different cultural domains: the favored objects of literary studies and film and television studies are obvious. </a:t>
            </a:r>
          </a:p>
          <a:p>
            <a:r>
              <a:rPr lang="en-US" dirty="0"/>
              <a:t>But there are different ways in which genres are adopted and accepted. </a:t>
            </a:r>
          </a:p>
        </p:txBody>
      </p:sp>
    </p:spTree>
    <p:extLst>
      <p:ext uri="{BB962C8B-B14F-4D97-AF65-F5344CB8AC3E}">
        <p14:creationId xmlns:p14="http://schemas.microsoft.com/office/powerpoint/2010/main" val="1779409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63136-4758-47C6-B20B-99497A45DA6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E3C7E0D4-441C-491B-9E11-7804316005E4}"/>
              </a:ext>
            </a:extLst>
          </p:cNvPr>
          <p:cNvSpPr>
            <a:spLocks noGrp="1"/>
          </p:cNvSpPr>
          <p:nvPr>
            <p:ph idx="1"/>
          </p:nvPr>
        </p:nvSpPr>
        <p:spPr/>
        <p:txBody>
          <a:bodyPr/>
          <a:lstStyle/>
          <a:p>
            <a:endParaRPr lang="en-US" dirty="0"/>
          </a:p>
          <a:p>
            <a:r>
              <a:rPr lang="en-US" dirty="0"/>
              <a:t>If we examine the ways that genres “belong” to domains and to the discourse communities within these domains, we can begin to account for the different ways that genres emerge and evolve within their communities. </a:t>
            </a:r>
          </a:p>
          <a:p>
            <a:endParaRPr lang="en-GB" dirty="0"/>
          </a:p>
        </p:txBody>
      </p:sp>
    </p:spTree>
    <p:extLst>
      <p:ext uri="{BB962C8B-B14F-4D97-AF65-F5344CB8AC3E}">
        <p14:creationId xmlns:p14="http://schemas.microsoft.com/office/powerpoint/2010/main" val="1800713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47714-EE8D-4C46-A8AE-8C646033AD7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FD9DC2C-9EEC-4167-96C7-D8370257BBBD}"/>
              </a:ext>
            </a:extLst>
          </p:cNvPr>
          <p:cNvSpPr>
            <a:spLocks noGrp="1"/>
          </p:cNvSpPr>
          <p:nvPr>
            <p:ph idx="1"/>
          </p:nvPr>
        </p:nvSpPr>
        <p:spPr/>
        <p:txBody>
          <a:bodyPr/>
          <a:lstStyle/>
          <a:p>
            <a:r>
              <a:rPr lang="en-US" dirty="0"/>
              <a:t>The preliminary classification of these relationships by scholars is based on :</a:t>
            </a:r>
          </a:p>
          <a:p>
            <a:r>
              <a:rPr lang="en-US" b="1" dirty="0"/>
              <a:t>Audience–producer relationship</a:t>
            </a:r>
          </a:p>
          <a:p>
            <a:r>
              <a:rPr lang="en-US" b="1" dirty="0"/>
              <a:t>the situation or setting</a:t>
            </a:r>
          </a:p>
          <a:p>
            <a:r>
              <a:rPr lang="en-US" b="1" dirty="0"/>
              <a:t>the rhetorical demand or function being served</a:t>
            </a:r>
          </a:p>
          <a:p>
            <a:r>
              <a:rPr lang="en-US" b="1" dirty="0"/>
              <a:t>and the way(s) that genres are taken up (or not)</a:t>
            </a:r>
          </a:p>
          <a:p>
            <a:pPr marL="0" indent="0">
              <a:buNone/>
            </a:pPr>
            <a:endParaRPr lang="en-US" dirty="0"/>
          </a:p>
          <a:p>
            <a:pPr marL="0" indent="0">
              <a:buNone/>
            </a:pPr>
            <a:r>
              <a:rPr lang="en-US" dirty="0"/>
              <a:t>Such “uptake” is a marker of the acceptance or “success” of a genre. </a:t>
            </a:r>
            <a:endParaRPr lang="en-GB" dirty="0"/>
          </a:p>
          <a:p>
            <a:endParaRPr lang="en-GB" dirty="0"/>
          </a:p>
        </p:txBody>
      </p:sp>
    </p:spTree>
    <p:extLst>
      <p:ext uri="{BB962C8B-B14F-4D97-AF65-F5344CB8AC3E}">
        <p14:creationId xmlns:p14="http://schemas.microsoft.com/office/powerpoint/2010/main" val="1370337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4FEAC-88FB-4B0F-A601-9B6C6998C55B}"/>
              </a:ext>
            </a:extLst>
          </p:cNvPr>
          <p:cNvSpPr>
            <a:spLocks noGrp="1"/>
          </p:cNvSpPr>
          <p:nvPr>
            <p:ph type="title"/>
          </p:nvPr>
        </p:nvSpPr>
        <p:spPr/>
        <p:txBody>
          <a:bodyPr/>
          <a:lstStyle/>
          <a:p>
            <a:r>
              <a:rPr lang="en-GB" dirty="0"/>
              <a:t>Four classifications of genres </a:t>
            </a:r>
          </a:p>
        </p:txBody>
      </p:sp>
      <p:sp>
        <p:nvSpPr>
          <p:cNvPr id="3" name="Content Placeholder 2">
            <a:extLst>
              <a:ext uri="{FF2B5EF4-FFF2-40B4-BE49-F238E27FC236}">
                <a16:creationId xmlns:a16="http://schemas.microsoft.com/office/drawing/2014/main" id="{1C0D8DB0-1909-4564-BC49-E3D84F97805D}"/>
              </a:ext>
            </a:extLst>
          </p:cNvPr>
          <p:cNvSpPr>
            <a:spLocks noGrp="1"/>
          </p:cNvSpPr>
          <p:nvPr>
            <p:ph idx="1"/>
          </p:nvPr>
        </p:nvSpPr>
        <p:spPr/>
        <p:txBody>
          <a:bodyPr/>
          <a:lstStyle/>
          <a:p>
            <a:r>
              <a:rPr lang="en-GB" b="1" u="sng" dirty="0"/>
              <a:t>“Marketed” or “Commercial” Genres</a:t>
            </a:r>
            <a:r>
              <a:rPr lang="en-GB" dirty="0"/>
              <a:t>- In film studies, television studies, and literary studies, we find this genre. These show fairly </a:t>
            </a:r>
            <a:r>
              <a:rPr lang="en-US" dirty="0"/>
              <a:t>strong distinctions between producer and consumer, especially where these roles are not easily reversible, as when the producer is a </a:t>
            </a:r>
            <a:r>
              <a:rPr lang="en-GB" dirty="0"/>
              <a:t>profit-making corporation. </a:t>
            </a:r>
          </a:p>
          <a:p>
            <a:r>
              <a:rPr lang="en-GB" dirty="0"/>
              <a:t>These </a:t>
            </a:r>
            <a:r>
              <a:rPr lang="en-US" dirty="0"/>
              <a:t>genres emerge and survive if they offer something that “sells,” either to a mass market or to an audience with more specialized aesthetic </a:t>
            </a:r>
            <a:r>
              <a:rPr lang="en-GB" dirty="0"/>
              <a:t>criteria.</a:t>
            </a:r>
          </a:p>
        </p:txBody>
      </p:sp>
    </p:spTree>
    <p:extLst>
      <p:ext uri="{BB962C8B-B14F-4D97-AF65-F5344CB8AC3E}">
        <p14:creationId xmlns:p14="http://schemas.microsoft.com/office/powerpoint/2010/main" val="3346415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C4330-F414-4F69-B62D-4CD9F9749B6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5BA6C4D-2CDE-46C7-9252-99347E1BD298}"/>
              </a:ext>
            </a:extLst>
          </p:cNvPr>
          <p:cNvSpPr>
            <a:spLocks noGrp="1"/>
          </p:cNvSpPr>
          <p:nvPr>
            <p:ph idx="1"/>
          </p:nvPr>
        </p:nvSpPr>
        <p:spPr/>
        <p:txBody>
          <a:bodyPr>
            <a:normAutofit fontScale="92500"/>
          </a:bodyPr>
          <a:lstStyle/>
          <a:p>
            <a:r>
              <a:rPr lang="en-GB" b="1" dirty="0"/>
              <a:t>“Administered genres</a:t>
            </a:r>
            <a:r>
              <a:rPr lang="en-GB" dirty="0"/>
              <a:t>”- These genres are found in corporate and organizational, </a:t>
            </a:r>
            <a:r>
              <a:rPr lang="en-US" dirty="0"/>
              <a:t>government and bureaucratic settings, including education; such genres are social interactions that are formalized in particular ways, often literally through forms; they occur in situations where those with institutional authority (</a:t>
            </a:r>
            <a:r>
              <a:rPr lang="en-US" b="1" dirty="0"/>
              <a:t>such as government regulators, teachers, or managers</a:t>
            </a:r>
            <a:r>
              <a:rPr lang="en-US" dirty="0"/>
              <a:t>) can impose or require certain ways of doing </a:t>
            </a:r>
            <a:r>
              <a:rPr lang="en-GB" dirty="0"/>
              <a:t>things. </a:t>
            </a:r>
          </a:p>
          <a:p>
            <a:r>
              <a:rPr lang="en-US" dirty="0"/>
              <a:t>In these genres, the exigence is imposed, or dictated, sometimes defined by law or regulation, sometimes by administrative preference, and ostensibly by the functional needs of the organization.</a:t>
            </a:r>
          </a:p>
          <a:p>
            <a:r>
              <a:rPr lang="en-US" dirty="0"/>
              <a:t>The genre comes into being to suit those in power, those with the authority to regulate the social and symbolic interactions of others. </a:t>
            </a:r>
            <a:endParaRPr lang="en-GB" dirty="0"/>
          </a:p>
        </p:txBody>
      </p:sp>
    </p:spTree>
    <p:extLst>
      <p:ext uri="{BB962C8B-B14F-4D97-AF65-F5344CB8AC3E}">
        <p14:creationId xmlns:p14="http://schemas.microsoft.com/office/powerpoint/2010/main" val="867044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ABF5C-CF89-430F-9288-A6BFFC869E2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D6CFA81-D186-4598-B499-E7925729028F}"/>
              </a:ext>
            </a:extLst>
          </p:cNvPr>
          <p:cNvSpPr>
            <a:spLocks noGrp="1"/>
          </p:cNvSpPr>
          <p:nvPr>
            <p:ph idx="1"/>
          </p:nvPr>
        </p:nvSpPr>
        <p:spPr/>
        <p:txBody>
          <a:bodyPr/>
          <a:lstStyle/>
          <a:p>
            <a:r>
              <a:rPr lang="en-GB" b="1" dirty="0"/>
              <a:t>“Institutional genres</a:t>
            </a:r>
            <a:r>
              <a:rPr lang="en-GB" dirty="0"/>
              <a:t>,”- </a:t>
            </a:r>
            <a:r>
              <a:rPr lang="en-US" dirty="0"/>
              <a:t>which we find in science, journalism, and religion–institutions with strong conventions and sanctions that have developed historically with the power of tradition, social status, and mutual expectation. </a:t>
            </a:r>
          </a:p>
          <a:p>
            <a:r>
              <a:rPr lang="en-GB" dirty="0"/>
              <a:t>For these genres, antecedents </a:t>
            </a:r>
            <a:r>
              <a:rPr lang="en-US" dirty="0"/>
              <a:t>can be strong constraints, because they represent the authorizing </a:t>
            </a:r>
            <a:r>
              <a:rPr lang="en-GB" dirty="0"/>
              <a:t>force of the institution.</a:t>
            </a:r>
          </a:p>
        </p:txBody>
      </p:sp>
    </p:spTree>
    <p:extLst>
      <p:ext uri="{BB962C8B-B14F-4D97-AF65-F5344CB8AC3E}">
        <p14:creationId xmlns:p14="http://schemas.microsoft.com/office/powerpoint/2010/main" val="885677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1F39F-C187-4FA3-BCB3-47239909779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0C57545-1194-4F53-87B0-6FEDD983F5FD}"/>
              </a:ext>
            </a:extLst>
          </p:cNvPr>
          <p:cNvSpPr>
            <a:spLocks noGrp="1"/>
          </p:cNvSpPr>
          <p:nvPr>
            <p:ph idx="1"/>
          </p:nvPr>
        </p:nvSpPr>
        <p:spPr/>
        <p:txBody>
          <a:bodyPr>
            <a:normAutofit/>
          </a:bodyPr>
          <a:lstStyle/>
          <a:p>
            <a:r>
              <a:rPr lang="en-GB" b="1" dirty="0"/>
              <a:t>“vernacular” genres</a:t>
            </a:r>
            <a:r>
              <a:rPr lang="en-GB" dirty="0"/>
              <a:t>- </a:t>
            </a:r>
            <a:r>
              <a:rPr lang="en-US" dirty="0"/>
              <a:t>in situations where users have few institutional or administrative constraints and can collectively create a way of addressing a shared exigence. Example- personal blogs</a:t>
            </a:r>
          </a:p>
          <a:p>
            <a:r>
              <a:rPr lang="en-GB" dirty="0"/>
              <a:t>Indeed, the new </a:t>
            </a:r>
            <a:r>
              <a:rPr lang="en-US" dirty="0"/>
              <a:t>technologies that have helped saturate our life-world with marketed media products have also enabled more people to become active producers. </a:t>
            </a:r>
          </a:p>
          <a:p>
            <a:r>
              <a:rPr lang="en-US" dirty="0"/>
              <a:t>New technologies give consumers the tools of production and of dissemination, which enable them through collective practice to create new vernacular genres like fan-fiction, shreds videos, </a:t>
            </a:r>
            <a:r>
              <a:rPr lang="en-GB" dirty="0"/>
              <a:t>music mashups.</a:t>
            </a:r>
            <a:r>
              <a:rPr lang="en-US" dirty="0"/>
              <a:t> </a:t>
            </a:r>
            <a:endParaRPr lang="en-GB" dirty="0"/>
          </a:p>
        </p:txBody>
      </p:sp>
    </p:spTree>
    <p:extLst>
      <p:ext uri="{BB962C8B-B14F-4D97-AF65-F5344CB8AC3E}">
        <p14:creationId xmlns:p14="http://schemas.microsoft.com/office/powerpoint/2010/main" val="1842775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9D16F-6836-48F7-A50C-F2E681524E0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E74ED1B3-AE0C-4222-957F-A00AFA878B33}"/>
              </a:ext>
            </a:extLst>
          </p:cNvPr>
          <p:cNvSpPr>
            <a:spLocks noGrp="1"/>
          </p:cNvSpPr>
          <p:nvPr>
            <p:ph idx="1"/>
          </p:nvPr>
        </p:nvSpPr>
        <p:spPr/>
        <p:txBody>
          <a:bodyPr>
            <a:normAutofit/>
          </a:bodyPr>
          <a:lstStyle/>
          <a:p>
            <a:r>
              <a:rPr lang="en-US" dirty="0"/>
              <a:t>People have the means to do new kinds of things and to do them collectively, so that they can rapidly become joint modes of social action–holistically identifiable, socially meaningful, and reproducible. </a:t>
            </a:r>
          </a:p>
          <a:p>
            <a:r>
              <a:rPr lang="en-US" dirty="0"/>
              <a:t>Vernacular genres are </a:t>
            </a:r>
            <a:r>
              <a:rPr lang="en-US" dirty="0" err="1"/>
              <a:t>Spinuzzi’s</a:t>
            </a:r>
            <a:r>
              <a:rPr lang="en-US" dirty="0"/>
              <a:t> “unofficial” genres ( 2003 ), or what </a:t>
            </a:r>
            <a:r>
              <a:rPr lang="en-US" dirty="0" err="1"/>
              <a:t>Frow</a:t>
            </a:r>
            <a:r>
              <a:rPr lang="en-US" dirty="0"/>
              <a:t> calls “folk </a:t>
            </a:r>
            <a:r>
              <a:rPr lang="en-US" dirty="0" err="1"/>
              <a:t>classifi</a:t>
            </a:r>
            <a:r>
              <a:rPr lang="en-US" dirty="0"/>
              <a:t> cations” or “folksonomies”. Vernacular genres emerge and survive when a community fi </a:t>
            </a:r>
            <a:r>
              <a:rPr lang="en-US" dirty="0" err="1"/>
              <a:t>nds</a:t>
            </a:r>
            <a:r>
              <a:rPr lang="en-US" dirty="0"/>
              <a:t> a </a:t>
            </a:r>
            <a:r>
              <a:rPr lang="en-US" dirty="0" err="1"/>
              <a:t>confi</a:t>
            </a:r>
            <a:r>
              <a:rPr lang="en-US" dirty="0"/>
              <a:t> </a:t>
            </a:r>
            <a:r>
              <a:rPr lang="en-US" dirty="0" err="1"/>
              <a:t>guration</a:t>
            </a:r>
            <a:r>
              <a:rPr lang="en-US" dirty="0"/>
              <a:t> of features that satisfies or pleases those who interact together, addressing some communally recognized </a:t>
            </a:r>
            <a:r>
              <a:rPr lang="en-GB" dirty="0"/>
              <a:t>exigence.</a:t>
            </a:r>
          </a:p>
        </p:txBody>
      </p:sp>
    </p:spTree>
    <p:extLst>
      <p:ext uri="{BB962C8B-B14F-4D97-AF65-F5344CB8AC3E}">
        <p14:creationId xmlns:p14="http://schemas.microsoft.com/office/powerpoint/2010/main" val="982313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FF2AB-D5E7-493D-A44A-5E852D17E58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8C7C76E-7F17-4EFC-9475-1EA812C4095D}"/>
              </a:ext>
            </a:extLst>
          </p:cNvPr>
          <p:cNvSpPr>
            <a:spLocks noGrp="1"/>
          </p:cNvSpPr>
          <p:nvPr>
            <p:ph idx="1"/>
          </p:nvPr>
        </p:nvSpPr>
        <p:spPr/>
        <p:txBody>
          <a:bodyPr>
            <a:normAutofit/>
          </a:bodyPr>
          <a:lstStyle/>
          <a:p>
            <a:r>
              <a:rPr lang="en-US" dirty="0"/>
              <a:t>These four categories also help locate the variety of influences we have seen on the processes of genre emergence and stabilization. We see that genres emerge not only from technological change and media transformation but also from marketing and commercial constraints, the conditions of production, antecedent genres, sociocultural and psychosocial change, influential individuals and their goals and commitments, critical appraisal and deliberate recombination, play and experimentation, </a:t>
            </a:r>
            <a:r>
              <a:rPr lang="en-US"/>
              <a:t>and institutional and </a:t>
            </a:r>
            <a:r>
              <a:rPr lang="en-US" dirty="0"/>
              <a:t>political change.</a:t>
            </a:r>
            <a:endParaRPr lang="en-GB" dirty="0"/>
          </a:p>
        </p:txBody>
      </p:sp>
    </p:spTree>
    <p:extLst>
      <p:ext uri="{BB962C8B-B14F-4D97-AF65-F5344CB8AC3E}">
        <p14:creationId xmlns:p14="http://schemas.microsoft.com/office/powerpoint/2010/main" val="1630863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80AC8-D71A-4D7E-8C18-A8ABB475CE0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750E4FE-4D9B-41DF-95D1-7746254427EF}"/>
              </a:ext>
            </a:extLst>
          </p:cNvPr>
          <p:cNvSpPr>
            <a:spLocks noGrp="1"/>
          </p:cNvSpPr>
          <p:nvPr>
            <p:ph idx="1"/>
          </p:nvPr>
        </p:nvSpPr>
        <p:spPr/>
        <p:txBody>
          <a:bodyPr>
            <a:normAutofit/>
          </a:bodyPr>
          <a:lstStyle/>
          <a:p>
            <a:r>
              <a:rPr lang="en-GB" dirty="0"/>
              <a:t>The practice of blogging </a:t>
            </a:r>
            <a:r>
              <a:rPr lang="en-US" dirty="0"/>
              <a:t>seemed to </a:t>
            </a:r>
            <a:r>
              <a:rPr lang="en-US" i="1" dirty="0"/>
              <a:t>emerge </a:t>
            </a:r>
            <a:r>
              <a:rPr lang="en-US" dirty="0"/>
              <a:t>quickly and decisively from a rather specialized high-tech community to become a widely recognized and widely shared set of expectations expressed in the activity of blogging, as well as in evaluations, link patterns, and metacommentary. </a:t>
            </a:r>
          </a:p>
          <a:p>
            <a:r>
              <a:rPr lang="en-US" dirty="0"/>
              <a:t>Blogs seemed to be a new genre, one that had emerged with dramatic rapidity from new technological </a:t>
            </a:r>
            <a:r>
              <a:rPr lang="en-GB" dirty="0"/>
              <a:t>conditions. </a:t>
            </a:r>
          </a:p>
        </p:txBody>
      </p:sp>
    </p:spTree>
    <p:extLst>
      <p:ext uri="{BB962C8B-B14F-4D97-AF65-F5344CB8AC3E}">
        <p14:creationId xmlns:p14="http://schemas.microsoft.com/office/powerpoint/2010/main" val="3559189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A2A5C-0D8A-411E-95F3-1CF124CBF72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21CDBAC-0843-47F2-BB1E-9C1C0288A981}"/>
              </a:ext>
            </a:extLst>
          </p:cNvPr>
          <p:cNvSpPr>
            <a:spLocks noGrp="1"/>
          </p:cNvSpPr>
          <p:nvPr>
            <p:ph idx="1"/>
          </p:nvPr>
        </p:nvSpPr>
        <p:spPr/>
        <p:txBody>
          <a:bodyPr>
            <a:normAutofit/>
          </a:bodyPr>
          <a:lstStyle/>
          <a:p>
            <a:r>
              <a:rPr lang="en-GB" dirty="0"/>
              <a:t>The word emergence refers to the development of</a:t>
            </a:r>
          </a:p>
          <a:p>
            <a:r>
              <a:rPr lang="en-US" dirty="0"/>
              <a:t>what seem to be “new genres” in both new and old media. For example, </a:t>
            </a:r>
            <a:r>
              <a:rPr lang="en-US" dirty="0" err="1"/>
              <a:t>Lüders</a:t>
            </a:r>
            <a:r>
              <a:rPr lang="en-US" dirty="0"/>
              <a:t> et al. studied </a:t>
            </a:r>
          </a:p>
          <a:p>
            <a:r>
              <a:rPr lang="en-US" dirty="0"/>
              <a:t>“emerging personal media genres” such as the camphone self-portrait (now infamous as the “selfie”), suggesting that this genre both “emerges” from bourgeois portrait traditions and at the same time offers “new ways and roles of visual self-representations [that] have changed… the act of looking”</a:t>
            </a:r>
            <a:endParaRPr lang="en-GB" dirty="0"/>
          </a:p>
        </p:txBody>
      </p:sp>
    </p:spTree>
    <p:extLst>
      <p:ext uri="{BB962C8B-B14F-4D97-AF65-F5344CB8AC3E}">
        <p14:creationId xmlns:p14="http://schemas.microsoft.com/office/powerpoint/2010/main" val="3103909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1FFCB-F247-4E37-B2D4-A4F4C35C31F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BCEBECA9-BD89-41F0-A1E3-2A3C473EEFA4}"/>
              </a:ext>
            </a:extLst>
          </p:cNvPr>
          <p:cNvSpPr>
            <a:spLocks noGrp="1"/>
          </p:cNvSpPr>
          <p:nvPr>
            <p:ph idx="1"/>
          </p:nvPr>
        </p:nvSpPr>
        <p:spPr/>
        <p:txBody>
          <a:bodyPr/>
          <a:lstStyle/>
          <a:p>
            <a:r>
              <a:rPr lang="en-US" dirty="0"/>
              <a:t>They comment on the way that the emerging genre is </a:t>
            </a:r>
          </a:p>
          <a:p>
            <a:pPr marL="0" indent="0">
              <a:buNone/>
            </a:pPr>
            <a:endParaRPr lang="en-US" dirty="0"/>
          </a:p>
          <a:p>
            <a:r>
              <a:rPr lang="en-US" dirty="0"/>
              <a:t>“</a:t>
            </a:r>
            <a:r>
              <a:rPr lang="en-US" b="1" dirty="0"/>
              <a:t>a set of repeated acts within a regulatory frame of references” </a:t>
            </a:r>
          </a:p>
          <a:p>
            <a:pPr marL="0" indent="0">
              <a:buNone/>
            </a:pPr>
            <a:endParaRPr lang="en-US" dirty="0"/>
          </a:p>
          <a:p>
            <a:pPr marL="0" indent="0">
              <a:buNone/>
            </a:pPr>
            <a:r>
              <a:rPr lang="en-US" dirty="0"/>
              <a:t>but also is recognized as departing from them.</a:t>
            </a:r>
          </a:p>
          <a:p>
            <a:r>
              <a:rPr lang="en-GB" dirty="0"/>
              <a:t>It is connected </a:t>
            </a:r>
            <a:r>
              <a:rPr lang="en-US" dirty="0"/>
              <a:t>to and yet distinct from a tradition.</a:t>
            </a:r>
            <a:endParaRPr lang="en-GB" dirty="0"/>
          </a:p>
        </p:txBody>
      </p:sp>
    </p:spTree>
    <p:extLst>
      <p:ext uri="{BB962C8B-B14F-4D97-AF65-F5344CB8AC3E}">
        <p14:creationId xmlns:p14="http://schemas.microsoft.com/office/powerpoint/2010/main" val="2432203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1ACFE-C23F-4017-9740-FA0F56690C4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C18BB88-2951-4212-83D1-DCECDD0ACECD}"/>
              </a:ext>
            </a:extLst>
          </p:cNvPr>
          <p:cNvSpPr>
            <a:spLocks noGrp="1"/>
          </p:cNvSpPr>
          <p:nvPr>
            <p:ph idx="1"/>
          </p:nvPr>
        </p:nvSpPr>
        <p:spPr/>
        <p:txBody>
          <a:bodyPr/>
          <a:lstStyle/>
          <a:p>
            <a:r>
              <a:rPr lang="en-US" dirty="0" err="1"/>
              <a:t>Crowston</a:t>
            </a:r>
            <a:r>
              <a:rPr lang="en-US" dirty="0"/>
              <a:t> and Williams, information architects, distinguish between </a:t>
            </a:r>
            <a:r>
              <a:rPr lang="en-US" b="1" u="sng" dirty="0"/>
              <a:t>genre </a:t>
            </a:r>
            <a:r>
              <a:rPr lang="en-US" b="1" i="1" u="sng" dirty="0"/>
              <a:t>adaptation </a:t>
            </a:r>
            <a:r>
              <a:rPr lang="en-US" dirty="0"/>
              <a:t>and </a:t>
            </a:r>
            <a:r>
              <a:rPr lang="en-US" b="1" u="sng" dirty="0"/>
              <a:t>genre </a:t>
            </a:r>
            <a:r>
              <a:rPr lang="en-US" b="1" i="1" u="sng" dirty="0"/>
              <a:t>emergence </a:t>
            </a:r>
            <a:r>
              <a:rPr lang="en-US" dirty="0"/>
              <a:t>, </a:t>
            </a:r>
          </a:p>
          <a:p>
            <a:endParaRPr lang="en-US" dirty="0"/>
          </a:p>
          <a:p>
            <a:r>
              <a:rPr lang="en-US" dirty="0"/>
              <a:t>where adaptation acknowledges a relationship with “existing genres” and </a:t>
            </a:r>
          </a:p>
          <a:p>
            <a:endParaRPr lang="en-US" dirty="0"/>
          </a:p>
          <a:p>
            <a:r>
              <a:rPr lang="en-US" dirty="0"/>
              <a:t>emergence denotes the creation of new ones, recognized as distinct and named as such. </a:t>
            </a:r>
            <a:endParaRPr lang="en-GB" dirty="0"/>
          </a:p>
        </p:txBody>
      </p:sp>
    </p:spTree>
    <p:extLst>
      <p:ext uri="{BB962C8B-B14F-4D97-AF65-F5344CB8AC3E}">
        <p14:creationId xmlns:p14="http://schemas.microsoft.com/office/powerpoint/2010/main" val="511596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2A6E3-2D39-469E-A1C2-86DFA101568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F110211C-EE7B-4FB6-9D9C-B85AD6D6005C}"/>
              </a:ext>
            </a:extLst>
          </p:cNvPr>
          <p:cNvSpPr>
            <a:spLocks noGrp="1"/>
          </p:cNvSpPr>
          <p:nvPr>
            <p:ph idx="1"/>
          </p:nvPr>
        </p:nvSpPr>
        <p:spPr/>
        <p:txBody>
          <a:bodyPr>
            <a:normAutofit/>
          </a:bodyPr>
          <a:lstStyle/>
          <a:p>
            <a:r>
              <a:rPr lang="en-US" dirty="0"/>
              <a:t>Christine Tardy offers five general “features” where innovation can produce revised or new genres: </a:t>
            </a:r>
          </a:p>
          <a:p>
            <a:r>
              <a:rPr lang="en-US" dirty="0"/>
              <a:t>linguistic and textual form</a:t>
            </a:r>
          </a:p>
          <a:p>
            <a:r>
              <a:rPr lang="en-US" dirty="0"/>
              <a:t>Modality</a:t>
            </a:r>
          </a:p>
          <a:p>
            <a:r>
              <a:rPr lang="en-US" dirty="0"/>
              <a:t>Rhetorical aims and strategies</a:t>
            </a:r>
          </a:p>
          <a:p>
            <a:r>
              <a:rPr lang="en-US" dirty="0"/>
              <a:t>Content</a:t>
            </a:r>
          </a:p>
          <a:p>
            <a:r>
              <a:rPr lang="en-US" dirty="0"/>
              <a:t>Practice, or implementation. </a:t>
            </a:r>
          </a:p>
        </p:txBody>
      </p:sp>
    </p:spTree>
    <p:extLst>
      <p:ext uri="{BB962C8B-B14F-4D97-AF65-F5344CB8AC3E}">
        <p14:creationId xmlns:p14="http://schemas.microsoft.com/office/powerpoint/2010/main" val="2022170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6F308-A480-4040-A051-498DBAB23E7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A325622-04D6-469C-B08B-334552DB2133}"/>
              </a:ext>
            </a:extLst>
          </p:cNvPr>
          <p:cNvSpPr>
            <a:spLocks noGrp="1"/>
          </p:cNvSpPr>
          <p:nvPr>
            <p:ph idx="1"/>
          </p:nvPr>
        </p:nvSpPr>
        <p:spPr/>
        <p:txBody>
          <a:bodyPr/>
          <a:lstStyle/>
          <a:p>
            <a:r>
              <a:rPr lang="en-US" dirty="0"/>
              <a:t>Gunnar </a:t>
            </a:r>
            <a:r>
              <a:rPr lang="en-US" dirty="0" err="1"/>
              <a:t>Liestøl</a:t>
            </a:r>
            <a:r>
              <a:rPr lang="en-US" dirty="0"/>
              <a:t> ( 2006 ) has suggested that the properties of digital media allow for the disaggregation and recombination of features in new ways that can be strategically deployed in the construction of new genres.</a:t>
            </a:r>
            <a:endParaRPr lang="en-GB" dirty="0"/>
          </a:p>
          <a:p>
            <a:endParaRPr lang="en-GB" dirty="0"/>
          </a:p>
        </p:txBody>
      </p:sp>
    </p:spTree>
    <p:extLst>
      <p:ext uri="{BB962C8B-B14F-4D97-AF65-F5344CB8AC3E}">
        <p14:creationId xmlns:p14="http://schemas.microsoft.com/office/powerpoint/2010/main" val="609131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1D760-D8DD-4A34-9ACD-BC16B789AB3E}"/>
              </a:ext>
            </a:extLst>
          </p:cNvPr>
          <p:cNvSpPr>
            <a:spLocks noGrp="1"/>
          </p:cNvSpPr>
          <p:nvPr>
            <p:ph type="title"/>
          </p:nvPr>
        </p:nvSpPr>
        <p:spPr/>
        <p:txBody>
          <a:bodyPr/>
          <a:lstStyle/>
          <a:p>
            <a:r>
              <a:rPr lang="en-US" b="1" i="1" dirty="0"/>
              <a:t>Genre Change in New Media</a:t>
            </a:r>
            <a:endParaRPr lang="en-GB" dirty="0"/>
          </a:p>
        </p:txBody>
      </p:sp>
      <p:sp>
        <p:nvSpPr>
          <p:cNvPr id="3" name="Content Placeholder 2">
            <a:extLst>
              <a:ext uri="{FF2B5EF4-FFF2-40B4-BE49-F238E27FC236}">
                <a16:creationId xmlns:a16="http://schemas.microsoft.com/office/drawing/2014/main" id="{F79F731A-FE56-4927-B792-E71CA1ED210A}"/>
              </a:ext>
            </a:extLst>
          </p:cNvPr>
          <p:cNvSpPr>
            <a:spLocks noGrp="1"/>
          </p:cNvSpPr>
          <p:nvPr>
            <p:ph idx="1"/>
          </p:nvPr>
        </p:nvSpPr>
        <p:spPr/>
        <p:txBody>
          <a:bodyPr>
            <a:normAutofit/>
          </a:bodyPr>
          <a:lstStyle/>
          <a:p>
            <a:endParaRPr lang="en-GB" dirty="0"/>
          </a:p>
          <a:p>
            <a:r>
              <a:rPr lang="en-GB" dirty="0"/>
              <a:t>New media studies reflect </a:t>
            </a:r>
            <a:r>
              <a:rPr lang="en-US" dirty="0"/>
              <a:t>genres seem to proliferate constantly. </a:t>
            </a:r>
          </a:p>
          <a:p>
            <a:r>
              <a:rPr lang="en-GB" dirty="0"/>
              <a:t>In most </a:t>
            </a:r>
            <a:r>
              <a:rPr lang="en-US" dirty="0"/>
              <a:t>of the studies, the new technological medium itself is not understood as the primary origin of genre change, except in--- </a:t>
            </a:r>
          </a:p>
          <a:p>
            <a:r>
              <a:rPr lang="en-US" dirty="0"/>
              <a:t>Creating new conditions of possibility new affordances that are then adapted, combined, and extended in actual use </a:t>
            </a:r>
            <a:r>
              <a:rPr lang="en-US" b="1" dirty="0"/>
              <a:t>to serve particular social needs</a:t>
            </a:r>
            <a:r>
              <a:rPr lang="en-US" dirty="0"/>
              <a:t> </a:t>
            </a:r>
            <a:r>
              <a:rPr lang="en-US" b="1" dirty="0"/>
              <a:t>Which themselves are constantly undergoing change</a:t>
            </a:r>
            <a:r>
              <a:rPr lang="en-US" dirty="0"/>
              <a:t>.</a:t>
            </a:r>
            <a:endParaRPr lang="en-GB" dirty="0"/>
          </a:p>
        </p:txBody>
      </p:sp>
    </p:spTree>
    <p:extLst>
      <p:ext uri="{BB962C8B-B14F-4D97-AF65-F5344CB8AC3E}">
        <p14:creationId xmlns:p14="http://schemas.microsoft.com/office/powerpoint/2010/main" val="2002832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A3C48-10B3-4BA2-BECE-830D35C2257E}"/>
              </a:ext>
            </a:extLst>
          </p:cNvPr>
          <p:cNvSpPr>
            <a:spLocks noGrp="1"/>
          </p:cNvSpPr>
          <p:nvPr>
            <p:ph type="title"/>
          </p:nvPr>
        </p:nvSpPr>
        <p:spPr/>
        <p:txBody>
          <a:bodyPr/>
          <a:lstStyle/>
          <a:p>
            <a:r>
              <a:rPr lang="en-GB" dirty="0"/>
              <a:t>Can we answer ???</a:t>
            </a:r>
          </a:p>
        </p:txBody>
      </p:sp>
      <p:sp>
        <p:nvSpPr>
          <p:cNvPr id="3" name="Content Placeholder 2">
            <a:extLst>
              <a:ext uri="{FF2B5EF4-FFF2-40B4-BE49-F238E27FC236}">
                <a16:creationId xmlns:a16="http://schemas.microsoft.com/office/drawing/2014/main" id="{8F7990F4-B15D-46B3-9369-4F4F6C14BBE4}"/>
              </a:ext>
            </a:extLst>
          </p:cNvPr>
          <p:cNvSpPr>
            <a:spLocks noGrp="1"/>
          </p:cNvSpPr>
          <p:nvPr>
            <p:ph idx="1"/>
          </p:nvPr>
        </p:nvSpPr>
        <p:spPr/>
        <p:txBody>
          <a:bodyPr/>
          <a:lstStyle/>
          <a:p>
            <a:endParaRPr lang="en-GB" b="1" dirty="0"/>
          </a:p>
          <a:p>
            <a:endParaRPr lang="en-GB" b="1" dirty="0"/>
          </a:p>
          <a:p>
            <a:endParaRPr lang="en-GB" b="1" dirty="0"/>
          </a:p>
          <a:p>
            <a:r>
              <a:rPr lang="en-GB" b="1" dirty="0"/>
              <a:t>Genres  developed because of need vs. technological advancements created need. </a:t>
            </a:r>
          </a:p>
        </p:txBody>
      </p:sp>
    </p:spTree>
    <p:extLst>
      <p:ext uri="{BB962C8B-B14F-4D97-AF65-F5344CB8AC3E}">
        <p14:creationId xmlns:p14="http://schemas.microsoft.com/office/powerpoint/2010/main" val="27158173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16346</TotalTime>
  <Words>1060</Words>
  <Application>Microsoft Office PowerPoint</Application>
  <PresentationFormat>Widescreen</PresentationFormat>
  <Paragraphs>60</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Emergence of Genres </vt:lpstr>
      <vt:lpstr>PowerPoint Presentation</vt:lpstr>
      <vt:lpstr>PowerPoint Presentation</vt:lpstr>
      <vt:lpstr>PowerPoint Presentation</vt:lpstr>
      <vt:lpstr>PowerPoint Presentation</vt:lpstr>
      <vt:lpstr>PowerPoint Presentation</vt:lpstr>
      <vt:lpstr>PowerPoint Presentation</vt:lpstr>
      <vt:lpstr>Genre Change in New Media</vt:lpstr>
      <vt:lpstr>Can we answer ???</vt:lpstr>
      <vt:lpstr>PowerPoint Presentation</vt:lpstr>
      <vt:lpstr>PowerPoint Presentation</vt:lpstr>
      <vt:lpstr>PowerPoint Presentation</vt:lpstr>
      <vt:lpstr>Four classifications of genres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Emergence of Gneres </dc:title>
  <dc:creator>Geeta Kashyap</dc:creator>
  <cp:lastModifiedBy>Geeta Kashyap</cp:lastModifiedBy>
  <cp:revision>47</cp:revision>
  <dcterms:created xsi:type="dcterms:W3CDTF">2020-01-08T06:08:50Z</dcterms:created>
  <dcterms:modified xsi:type="dcterms:W3CDTF">2020-01-19T15:16:39Z</dcterms:modified>
</cp:coreProperties>
</file>